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14AE-EC17-4517-9439-D78870CF7DDB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74768-3063-404D-BE4F-7DCD8CCD5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76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14AE-EC17-4517-9439-D78870CF7DDB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74768-3063-404D-BE4F-7DCD8CCD5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880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14AE-EC17-4517-9439-D78870CF7DDB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74768-3063-404D-BE4F-7DCD8CCD536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6883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14AE-EC17-4517-9439-D78870CF7DDB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74768-3063-404D-BE4F-7DCD8CCD5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98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14AE-EC17-4517-9439-D78870CF7DDB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74768-3063-404D-BE4F-7DCD8CCD536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035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14AE-EC17-4517-9439-D78870CF7DDB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74768-3063-404D-BE4F-7DCD8CCD5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242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14AE-EC17-4517-9439-D78870CF7DDB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74768-3063-404D-BE4F-7DCD8CCD5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003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14AE-EC17-4517-9439-D78870CF7DDB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74768-3063-404D-BE4F-7DCD8CCD5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71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14AE-EC17-4517-9439-D78870CF7DDB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74768-3063-404D-BE4F-7DCD8CCD5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317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14AE-EC17-4517-9439-D78870CF7DDB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74768-3063-404D-BE4F-7DCD8CCD5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259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14AE-EC17-4517-9439-D78870CF7DDB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74768-3063-404D-BE4F-7DCD8CCD5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54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14AE-EC17-4517-9439-D78870CF7DDB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74768-3063-404D-BE4F-7DCD8CCD5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028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14AE-EC17-4517-9439-D78870CF7DDB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74768-3063-404D-BE4F-7DCD8CCD5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66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14AE-EC17-4517-9439-D78870CF7DDB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74768-3063-404D-BE4F-7DCD8CCD5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726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14AE-EC17-4517-9439-D78870CF7DDB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74768-3063-404D-BE4F-7DCD8CCD5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68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14AE-EC17-4517-9439-D78870CF7DDB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74768-3063-404D-BE4F-7DCD8CCD5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87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A14AE-EC17-4517-9439-D78870CF7DDB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374768-3063-404D-BE4F-7DCD8CCD5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35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642534"/>
            <a:ext cx="7766936" cy="1646302"/>
          </a:xfrm>
        </p:spPr>
        <p:txBody>
          <a:bodyPr/>
          <a:lstStyle/>
          <a:p>
            <a:pPr algn="ctr"/>
            <a:r>
              <a:rPr lang="ru-RU" sz="8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 лекция </a:t>
            </a:r>
            <a:endParaRPr lang="ru-RU" sz="8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3441233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Психологиялық-педагогикалық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түзетуді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1602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989574"/>
              </p:ext>
            </p:extLst>
          </p:nvPr>
        </p:nvGraphicFramePr>
        <p:xfrm>
          <a:off x="373063" y="359497"/>
          <a:ext cx="9089592" cy="5800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4796">
                  <a:extLst>
                    <a:ext uri="{9D8B030D-6E8A-4147-A177-3AD203B41FA5}">
                      <a16:colId xmlns:a16="http://schemas.microsoft.com/office/drawing/2014/main" val="2931588588"/>
                    </a:ext>
                  </a:extLst>
                </a:gridCol>
                <a:gridCol w="4544796">
                  <a:extLst>
                    <a:ext uri="{9D8B030D-6E8A-4147-A177-3AD203B41FA5}">
                      <a16:colId xmlns:a16="http://schemas.microsoft.com/office/drawing/2014/main" val="1969537228"/>
                    </a:ext>
                  </a:extLst>
                </a:gridCol>
              </a:tblGrid>
              <a:tr h="517310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Бағыттары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Міндеттері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979631"/>
                  </a:ext>
                </a:extLst>
              </a:tr>
              <a:tr h="2448284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Баламен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ата-ана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қатынастарының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бұзылыстар</a:t>
                      </a:r>
                      <a:r>
                        <a:rPr lang="ru-RU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отбасындағы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коммуникацияларды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жандандыру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баламен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қарым-қатынастың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ата-аналық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көрінісін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жақсарту;ата-аналардың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баласын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түсіну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мүмкіндіктерін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кеңейту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ата-аналардың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баламен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қарым-қатынасының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жаңа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дағдыларын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қалыптастыру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 б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134853"/>
                  </a:ext>
                </a:extLst>
              </a:tr>
              <a:tr h="905293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беру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ұйымының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жағдайларына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бейімделу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процесінің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бұзылуы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бейімделудің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алғашқы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кезеңінде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жұмсақ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режимді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құру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осы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жастағы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балалардың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жас-психологиялық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ерекшеліктері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туралы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мұғалімдерді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тәрбиешілерді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ата-аналарды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ағарту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жаңа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ұжымдағы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қарым-қатынас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проблемаларын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жеңу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үшін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баланың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коммуникативті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дағдыларын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дамыту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 б.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930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999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Психологиялық-педагогикалық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түзету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4096" y="1930400"/>
            <a:ext cx="10309321" cy="3880773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балалар</a:t>
            </a:r>
            <a:r>
              <a:rPr lang="ru-RU" dirty="0"/>
              <a:t> мен </a:t>
            </a:r>
            <a:r>
              <a:rPr lang="ru-RU" dirty="0" err="1"/>
              <a:t>жасөспірімдердің</a:t>
            </a:r>
            <a:r>
              <a:rPr lang="ru-RU" dirty="0"/>
              <a:t> </a:t>
            </a:r>
            <a:r>
              <a:rPr lang="ru-RU" dirty="0" err="1"/>
              <a:t>мінез-құлқындағы</a:t>
            </a:r>
            <a:r>
              <a:rPr lang="ru-RU" dirty="0"/>
              <a:t> </a:t>
            </a:r>
            <a:r>
              <a:rPr lang="ru-RU" dirty="0" err="1"/>
              <a:t>физикалық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психикалық</a:t>
            </a:r>
            <a:r>
              <a:rPr lang="ru-RU" dirty="0"/>
              <a:t> </a:t>
            </a:r>
            <a:r>
              <a:rPr lang="ru-RU" dirty="0" err="1"/>
              <a:t>кемшіліктер</a:t>
            </a:r>
            <a:r>
              <a:rPr lang="ru-RU" dirty="0"/>
              <a:t> мен </a:t>
            </a:r>
            <a:r>
              <a:rPr lang="ru-RU" dirty="0" err="1"/>
              <a:t>ауытқулардың</a:t>
            </a:r>
            <a:r>
              <a:rPr lang="ru-RU" dirty="0"/>
              <a:t> </a:t>
            </a:r>
            <a:r>
              <a:rPr lang="ru-RU" dirty="0" err="1"/>
              <a:t>табиғаты</a:t>
            </a:r>
            <a:r>
              <a:rPr lang="ru-RU" dirty="0"/>
              <a:t> мен </a:t>
            </a:r>
            <a:r>
              <a:rPr lang="ru-RU" dirty="0" err="1"/>
              <a:t>мәнін</a:t>
            </a:r>
            <a:r>
              <a:rPr lang="ru-RU" dirty="0"/>
              <a:t> </a:t>
            </a:r>
            <a:r>
              <a:rPr lang="ru-RU" dirty="0" err="1"/>
              <a:t>анықтайды</a:t>
            </a:r>
            <a:r>
              <a:rPr lang="ru-RU" dirty="0"/>
              <a:t>,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болу </a:t>
            </a:r>
            <a:r>
              <a:rPr lang="ru-RU" dirty="0" err="1"/>
              <a:t>себептері</a:t>
            </a:r>
            <a:r>
              <a:rPr lang="ru-RU" dirty="0"/>
              <a:t> мен </a:t>
            </a:r>
            <a:r>
              <a:rPr lang="ru-RU" dirty="0" err="1"/>
              <a:t>жағдайларын</a:t>
            </a:r>
            <a:r>
              <a:rPr lang="ru-RU" dirty="0"/>
              <a:t> </a:t>
            </a:r>
            <a:r>
              <a:rPr lang="ru-RU" dirty="0" err="1"/>
              <a:t>анықтайды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өмірдің</a:t>
            </a:r>
            <a:r>
              <a:rPr lang="ru-RU" dirty="0" smtClean="0"/>
              <a:t> </a:t>
            </a:r>
            <a:r>
              <a:rPr lang="ru-RU" dirty="0" err="1"/>
              <a:t>шектеулі</a:t>
            </a:r>
            <a:r>
              <a:rPr lang="ru-RU" dirty="0"/>
              <a:t> </a:t>
            </a:r>
            <a:r>
              <a:rPr lang="ru-RU" dirty="0" err="1"/>
              <a:t>мүмкіндіктері</a:t>
            </a:r>
            <a:r>
              <a:rPr lang="ru-RU" dirty="0"/>
              <a:t> </a:t>
            </a:r>
            <a:r>
              <a:rPr lang="ru-RU" dirty="0" err="1"/>
              <a:t>жағдайында</a:t>
            </a:r>
            <a:r>
              <a:rPr lang="ru-RU" dirty="0"/>
              <a:t> </a:t>
            </a:r>
            <a:r>
              <a:rPr lang="ru-RU" dirty="0" err="1"/>
              <a:t>тұлғаның</a:t>
            </a:r>
            <a:r>
              <a:rPr lang="ru-RU" dirty="0"/>
              <a:t> </a:t>
            </a:r>
            <a:r>
              <a:rPr lang="ru-RU" dirty="0" err="1"/>
              <a:t>дамуының</a:t>
            </a:r>
            <a:r>
              <a:rPr lang="ru-RU" dirty="0"/>
              <a:t> </a:t>
            </a:r>
            <a:r>
              <a:rPr lang="ru-RU" dirty="0" err="1"/>
              <a:t>психологиялық-педагогикалық</a:t>
            </a:r>
            <a:r>
              <a:rPr lang="ru-RU" dirty="0"/>
              <a:t> </a:t>
            </a:r>
            <a:r>
              <a:rPr lang="ru-RU" dirty="0" err="1"/>
              <a:t>заңдылықтарын</a:t>
            </a:r>
            <a:r>
              <a:rPr lang="ru-RU" dirty="0"/>
              <a:t> </a:t>
            </a:r>
            <a:r>
              <a:rPr lang="ru-RU" dirty="0" err="1"/>
              <a:t>зерттейді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/>
              <a:t>балалар</a:t>
            </a:r>
            <a:r>
              <a:rPr lang="ru-RU" dirty="0"/>
              <a:t> мен </a:t>
            </a:r>
            <a:r>
              <a:rPr lang="ru-RU" dirty="0" err="1"/>
              <a:t>жасөспірімдердің</a:t>
            </a:r>
            <a:r>
              <a:rPr lang="ru-RU" dirty="0"/>
              <a:t> </a:t>
            </a:r>
            <a:r>
              <a:rPr lang="ru-RU" dirty="0" err="1"/>
              <a:t>дамуы</a:t>
            </a:r>
            <a:r>
              <a:rPr lang="ru-RU" dirty="0"/>
              <a:t> мен </a:t>
            </a:r>
            <a:r>
              <a:rPr lang="ru-RU" dirty="0" err="1"/>
              <a:t>мінез-құлқындағы</a:t>
            </a:r>
            <a:r>
              <a:rPr lang="ru-RU" dirty="0"/>
              <a:t> </a:t>
            </a:r>
            <a:r>
              <a:rPr lang="ru-RU" dirty="0" err="1"/>
              <a:t>ауытқулардың</a:t>
            </a:r>
            <a:r>
              <a:rPr lang="ru-RU" dirty="0"/>
              <a:t> </a:t>
            </a:r>
            <a:r>
              <a:rPr lang="ru-RU" dirty="0" err="1"/>
              <a:t>алдын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мен </a:t>
            </a:r>
            <a:r>
              <a:rPr lang="ru-RU" dirty="0" err="1"/>
              <a:t>жеңудің</a:t>
            </a:r>
            <a:r>
              <a:rPr lang="ru-RU" dirty="0"/>
              <a:t> </a:t>
            </a:r>
            <a:r>
              <a:rPr lang="ru-RU" dirty="0" err="1"/>
              <a:t>жетекші</a:t>
            </a:r>
            <a:r>
              <a:rPr lang="ru-RU" dirty="0"/>
              <a:t> </a:t>
            </a:r>
            <a:r>
              <a:rPr lang="ru-RU" dirty="0" err="1"/>
              <a:t>тенденцияларын</a:t>
            </a:r>
            <a:r>
              <a:rPr lang="ru-RU" dirty="0"/>
              <a:t>, </a:t>
            </a:r>
            <a:r>
              <a:rPr lang="ru-RU" dirty="0" err="1"/>
              <a:t>баланың</a:t>
            </a:r>
            <a:r>
              <a:rPr lang="ru-RU" dirty="0"/>
              <a:t> </a:t>
            </a:r>
            <a:r>
              <a:rPr lang="ru-RU" dirty="0" err="1"/>
              <a:t>психофизиологиялық</a:t>
            </a:r>
            <a:r>
              <a:rPr lang="ru-RU" dirty="0"/>
              <a:t> </a:t>
            </a:r>
            <a:r>
              <a:rPr lang="ru-RU" dirty="0" err="1"/>
              <a:t>дамуының</a:t>
            </a:r>
            <a:r>
              <a:rPr lang="ru-RU" dirty="0"/>
              <a:t> </a:t>
            </a:r>
            <a:r>
              <a:rPr lang="ru-RU" dirty="0" err="1"/>
              <a:t>этиологиясын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әлеуметтік-педагогикалық</a:t>
            </a:r>
            <a:r>
              <a:rPr lang="ru-RU" dirty="0"/>
              <a:t> </a:t>
            </a:r>
            <a:r>
              <a:rPr lang="ru-RU" dirty="0" err="1"/>
              <a:t>өмір</a:t>
            </a:r>
            <a:r>
              <a:rPr lang="ru-RU" dirty="0"/>
              <a:t> </a:t>
            </a:r>
            <a:r>
              <a:rPr lang="ru-RU" dirty="0" err="1"/>
              <a:t>сүру</a:t>
            </a:r>
            <a:r>
              <a:rPr lang="ru-RU" dirty="0"/>
              <a:t> </a:t>
            </a:r>
            <a:r>
              <a:rPr lang="ru-RU" dirty="0" err="1"/>
              <a:t>жағдайларын</a:t>
            </a:r>
            <a:r>
              <a:rPr lang="ru-RU" dirty="0"/>
              <a:t> </a:t>
            </a:r>
            <a:r>
              <a:rPr lang="ru-RU" dirty="0" err="1"/>
              <a:t>анықтайды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дамуында</a:t>
            </a:r>
            <a:r>
              <a:rPr lang="ru-RU" dirty="0" smtClean="0"/>
              <a:t> </a:t>
            </a:r>
            <a:r>
              <a:rPr lang="ru-RU" dirty="0" err="1"/>
              <a:t>кемшіліктері</a:t>
            </a:r>
            <a:r>
              <a:rPr lang="ru-RU" dirty="0"/>
              <a:t> мен </a:t>
            </a:r>
            <a:r>
              <a:rPr lang="ru-RU" dirty="0" err="1"/>
              <a:t>мінез-құлқындағы</a:t>
            </a:r>
            <a:r>
              <a:rPr lang="ru-RU" dirty="0"/>
              <a:t> </a:t>
            </a:r>
            <a:r>
              <a:rPr lang="ru-RU" dirty="0" err="1"/>
              <a:t>ауытқулары</a:t>
            </a:r>
            <a:r>
              <a:rPr lang="ru-RU" dirty="0"/>
              <a:t> бар </a:t>
            </a:r>
            <a:r>
              <a:rPr lang="ru-RU" dirty="0" err="1"/>
              <a:t>баланың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басына</a:t>
            </a:r>
            <a:r>
              <a:rPr lang="ru-RU" dirty="0"/>
              <a:t> </a:t>
            </a:r>
            <a:r>
              <a:rPr lang="ru-RU" dirty="0" err="1"/>
              <a:t>психологиялық-педагогикалық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етудің</a:t>
            </a:r>
            <a:r>
              <a:rPr lang="ru-RU" dirty="0"/>
              <a:t> </a:t>
            </a:r>
            <a:r>
              <a:rPr lang="ru-RU" dirty="0" err="1"/>
              <a:t>әдістерін</a:t>
            </a:r>
            <a:r>
              <a:rPr lang="ru-RU" dirty="0"/>
              <a:t>, </a:t>
            </a:r>
            <a:r>
              <a:rPr lang="ru-RU" dirty="0" err="1"/>
              <a:t>тәсілдерін</a:t>
            </a:r>
            <a:r>
              <a:rPr lang="ru-RU" dirty="0"/>
              <a:t>, </a:t>
            </a:r>
            <a:r>
              <a:rPr lang="ru-RU" dirty="0" err="1"/>
              <a:t>құралдары</a:t>
            </a:r>
            <a:r>
              <a:rPr lang="ru-RU" dirty="0"/>
              <a:t> мен </a:t>
            </a:r>
            <a:r>
              <a:rPr lang="ru-RU" dirty="0" err="1"/>
              <a:t>технологияларын</a:t>
            </a:r>
            <a:r>
              <a:rPr lang="ru-RU" dirty="0"/>
              <a:t> </a:t>
            </a:r>
            <a:r>
              <a:rPr lang="ru-RU" dirty="0" err="1"/>
              <a:t>әзірлейді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/>
              <a:t>мұғалімді</a:t>
            </a:r>
            <a:r>
              <a:rPr lang="ru-RU" dirty="0"/>
              <a:t>, </a:t>
            </a:r>
            <a:r>
              <a:rPr lang="ru-RU" dirty="0" err="1"/>
              <a:t>мектеп</a:t>
            </a:r>
            <a:r>
              <a:rPr lang="ru-RU" dirty="0"/>
              <a:t> </a:t>
            </a:r>
            <a:r>
              <a:rPr lang="ru-RU" dirty="0" err="1"/>
              <a:t>психологын</a:t>
            </a:r>
            <a:r>
              <a:rPr lang="ru-RU" dirty="0"/>
              <a:t> </a:t>
            </a:r>
            <a:r>
              <a:rPr lang="ru-RU" dirty="0" err="1"/>
              <a:t>психофизиологиялық</a:t>
            </a:r>
            <a:r>
              <a:rPr lang="ru-RU" dirty="0"/>
              <a:t> </a:t>
            </a:r>
            <a:r>
              <a:rPr lang="ru-RU" dirty="0" err="1"/>
              <a:t>дамуында</a:t>
            </a:r>
            <a:r>
              <a:rPr lang="ru-RU" dirty="0"/>
              <a:t> </a:t>
            </a:r>
            <a:r>
              <a:rPr lang="ru-RU" dirty="0" err="1"/>
              <a:t>кемшіліктері</a:t>
            </a:r>
            <a:r>
              <a:rPr lang="ru-RU" dirty="0"/>
              <a:t> бар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мінез-құлқындағы</a:t>
            </a:r>
            <a:r>
              <a:rPr lang="ru-RU" dirty="0"/>
              <a:t> </a:t>
            </a:r>
            <a:r>
              <a:rPr lang="ru-RU" dirty="0" err="1"/>
              <a:t>ауытқулары</a:t>
            </a:r>
            <a:r>
              <a:rPr lang="ru-RU" dirty="0"/>
              <a:t> бар </a:t>
            </a:r>
            <a:r>
              <a:rPr lang="ru-RU" dirty="0" err="1"/>
              <a:t>балалармен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жасөспірімдермен</a:t>
            </a:r>
            <a:r>
              <a:rPr lang="ru-RU" dirty="0"/>
              <a:t> </a:t>
            </a:r>
            <a:r>
              <a:rPr lang="ru-RU" dirty="0" err="1"/>
              <a:t>психологиялық-педагогикалық</a:t>
            </a:r>
            <a:r>
              <a:rPr lang="ru-RU" dirty="0"/>
              <a:t> </a:t>
            </a:r>
            <a:r>
              <a:rPr lang="ru-RU" dirty="0" err="1"/>
              <a:t>түзету</a:t>
            </a:r>
            <a:r>
              <a:rPr lang="ru-RU" dirty="0"/>
              <a:t> </a:t>
            </a:r>
            <a:r>
              <a:rPr lang="ru-RU" dirty="0" err="1"/>
              <a:t>жұмыстарына</a:t>
            </a:r>
            <a:r>
              <a:rPr lang="ru-RU" dirty="0"/>
              <a:t> </a:t>
            </a:r>
            <a:r>
              <a:rPr lang="ru-RU" dirty="0" err="1"/>
              <a:t>дайындауда</a:t>
            </a:r>
            <a:r>
              <a:rPr lang="ru-RU" dirty="0"/>
              <a:t> </a:t>
            </a:r>
            <a:r>
              <a:rPr lang="ru-RU" dirty="0" err="1"/>
              <a:t>қажетті</a:t>
            </a:r>
            <a:r>
              <a:rPr lang="ru-RU" dirty="0"/>
              <a:t> </a:t>
            </a:r>
            <a:r>
              <a:rPr lang="ru-RU" dirty="0" err="1"/>
              <a:t>оқу-әдістемелік</a:t>
            </a:r>
            <a:r>
              <a:rPr lang="ru-RU" dirty="0"/>
              <a:t> </a:t>
            </a:r>
            <a:r>
              <a:rPr lang="ru-RU" dirty="0" err="1"/>
              <a:t>базаны</a:t>
            </a:r>
            <a:r>
              <a:rPr lang="ru-RU" dirty="0"/>
              <a:t> </a:t>
            </a:r>
            <a:r>
              <a:rPr lang="ru-RU" dirty="0" err="1"/>
              <a:t>жасайды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2444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8680" y="345645"/>
            <a:ext cx="8596668" cy="1787956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психологтардың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зерттеулеріне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дамуындағы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бұзылыс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нормасына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жетекші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қойылатын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үміттер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келмейтін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ерекшелігі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жүйесінің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органикалық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зақымдануынан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туындамайды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13164" y="2466109"/>
            <a:ext cx="7786254" cy="135774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Бұзылыстар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жіктеу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келесілерді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ескеріңіз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7257" y="3992479"/>
            <a:ext cx="648132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Бұзылыс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себептерінің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сипаты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Бұзылыстардың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болу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сипаты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743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96982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психикалық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дамуының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бұзылуының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деңгейлері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бөлінеді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81358"/>
              </p:ext>
            </p:extLst>
          </p:nvPr>
        </p:nvGraphicFramePr>
        <p:xfrm>
          <a:off x="482177" y="1270000"/>
          <a:ext cx="11238768" cy="448056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039350">
                  <a:extLst>
                    <a:ext uri="{9D8B030D-6E8A-4147-A177-3AD203B41FA5}">
                      <a16:colId xmlns:a16="http://schemas.microsoft.com/office/drawing/2014/main" val="690358877"/>
                    </a:ext>
                  </a:extLst>
                </a:gridCol>
                <a:gridCol w="9199418">
                  <a:extLst>
                    <a:ext uri="{9D8B030D-6E8A-4147-A177-3AD203B41FA5}">
                      <a16:colId xmlns:a16="http://schemas.microsoft.com/office/drawing/2014/main" val="36702579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деңгей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балаға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теріс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әсер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нәтижесінде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болған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алғашқы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бұзылулар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мысалы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балада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мазасыздықтың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жоғарылауы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маңызды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ересектер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мен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құрдастардың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күткен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үміттерінен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туындауы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861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деңгей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өзгелердің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балаға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деген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теріс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қарым-қатынасы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нәтижесінде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болған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алғашқы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бұзылулар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бұл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баланың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психикасының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әлеуметтік-маңызды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құрылымдарының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деформациясына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әкелді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мысалы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басқа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адамдармен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қарым-қатынас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жасау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өзара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әрекеттесу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қабілетсіздігі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баланың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қажеттіліктерін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ескермеу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салдарынан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туындауы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250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деңгей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баланың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психикасының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кез-келген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деформациясының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болуына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байланысты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қайталама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бұзылулар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мысалы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ересектердің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шамадан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талаптары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ата-аналар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мен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мұғалімдер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мазасыздықтың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жоғары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деңгейінің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болуына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әсер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етуі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нәтижесінде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баланың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іс-әрекетінің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тиімділігі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мен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оның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танымдық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саласының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дамуы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төмендейді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8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деңгей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баланың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барлық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салалары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мен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психикалық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дамуының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артта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қалуы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Бұл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жағдайда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бала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проблемаларын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дұрыс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бағалай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алмайды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мәлімдей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алмайды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сондықтан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мұғалім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психолог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ата-аналар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бұзушылықтарды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Мұқият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диагностикалауы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керек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436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068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971" y="498044"/>
            <a:ext cx="8596668" cy="3880773"/>
          </a:xfrm>
        </p:spPr>
        <p:txBody>
          <a:bodyPr>
            <a:noAutofit/>
          </a:bodyPr>
          <a:lstStyle/>
          <a:p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-бұл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әсердің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мінез-құлқының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кемшіліктерін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түзетуге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шаралар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Психокоррекциялар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органикалық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қалыптасқан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жүзінде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өзгермейтін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осындай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тұрақты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қасиеттерді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көрсетпейтін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кемшіліктерді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жеңу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713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9407" y="678152"/>
            <a:ext cx="8596668" cy="4184793"/>
          </a:xfrm>
        </p:spPr>
        <p:txBody>
          <a:bodyPr>
            <a:noAutofit/>
          </a:bodyPr>
          <a:lstStyle/>
          <a:p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Психологиялық-педагогикалық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түзету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Әлеуметтік-мәдени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нормаларын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сүйене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отырып,баланың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бұзылуын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түзету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психологиялық-педагогикалық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психологтың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бірлескен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кәсіби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нысаны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Түзету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отбасындағы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толыққанды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жасауға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бағытталуы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9407" y="4170219"/>
            <a:ext cx="2230582" cy="983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r>
              <a:rPr lang="kk-KZ" dirty="0" smtClean="0"/>
              <a:t>ұғалім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51668" y="4184072"/>
            <a:ext cx="2381096" cy="942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Психолог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764442" y="4184072"/>
            <a:ext cx="2371013" cy="942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Ата-ана </a:t>
            </a:r>
            <a:endParaRPr lang="ru-RU" dirty="0"/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2673927" y="4530436"/>
            <a:ext cx="568037" cy="33250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5969" y="4509346"/>
            <a:ext cx="585267" cy="353599"/>
          </a:xfrm>
          <a:prstGeom prst="rect">
            <a:avLst/>
          </a:prstGeom>
        </p:spPr>
      </p:pic>
      <p:sp>
        <p:nvSpPr>
          <p:cNvPr id="11" name="Правая фигурная скобка 10"/>
          <p:cNvSpPr/>
          <p:nvPr/>
        </p:nvSpPr>
        <p:spPr>
          <a:xfrm rot="5400000">
            <a:off x="4413615" y="2722419"/>
            <a:ext cx="457200" cy="568036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41964" y="5971310"/>
            <a:ext cx="2846934" cy="720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Бірлескен жұмыс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2677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698" y="345644"/>
            <a:ext cx="8596668" cy="3880773"/>
          </a:xfrm>
        </p:spPr>
        <p:txBody>
          <a:bodyPr/>
          <a:lstStyle/>
          <a:p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Психологиялық-педагогикалық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түзетудің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дамуындағы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кемшіліктерді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түзету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әлемді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тиісті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әлеуметтенуге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Психологиялық-педагогикалық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түзету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объектісі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сенсорлық-моторлық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соматикалық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интеллектуалдық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сөйлеу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салаларында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ауытқулары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мінез-құлықтағы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ауытқулары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басы.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3339" y="3540559"/>
            <a:ext cx="3855027" cy="235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220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12619"/>
            <a:ext cx="8596668" cy="5528744"/>
          </a:xfrm>
        </p:spPr>
        <p:txBody>
          <a:bodyPr>
            <a:normAutofit/>
          </a:bodyPr>
          <a:lstStyle/>
          <a:p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Психологиялық-педагогикалық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түзету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пәні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психикада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ауытқулары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білімінің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ерекшеліктерін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ерекшеліктерін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кемшіліктерді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мінез-құлықтағы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ауытқуларды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түзетуді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ететін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жолдарды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табу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қамтитын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берудің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теориясы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практикасынан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Психологиялық-педагогикалық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түзетудің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кемшілікті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түзету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психологиялық-педагогикалық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өтеу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бейімдеу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оңалту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4955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Скотарева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 М.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психологиялық-педагогикалық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түзету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қоюда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әмбебап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бағытты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анықтайды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7821" y="1694873"/>
            <a:ext cx="3749270" cy="478905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32757" y="1676401"/>
            <a:ext cx="3608916" cy="480752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жетімді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іс-әрекеттерді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Берілгенбағыт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іс-әрекетінің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мотивтері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қамтиды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іс-әрекетінің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өнімді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актуализациялау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графикалық-графикалық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дизайн,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модельдеу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модельдеу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кезеңі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жетекші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игеруіне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есепке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148280" y="1694873"/>
            <a:ext cx="4043719" cy="478905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16541" y="1921164"/>
            <a:ext cx="382385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Дамудың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жағдайын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оңтайландыру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ортасын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құруды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ересектердің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қарым-қатынасын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өзгертуді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мүмкіндіктері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хабардар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етуді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қамтиды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Ата-аналармен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мұғалімдермен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қамтидыбаланың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дамуындағы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өзекті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жағдайдағы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күшейту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жүйелері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Дамудың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оңтайландыру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қатынастар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мұғалім,тәрбиеші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тұлғааралық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қатынастар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ата-аналар,жақын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туыстар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құрдастар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саласындағы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қарым-қатынасын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қалыпқа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келтіруге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көмектесуді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қамтиды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48281" y="1950353"/>
            <a:ext cx="407323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 </a:t>
            </a:r>
            <a:r>
              <a:rPr lang="ru-RU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психикалық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кезең-кезеңмен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жасына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ісіктерді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Д. Б.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Элькониннің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кезеңіндегі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даму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іліміне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сүйену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Баланың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ісіктерінің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баламен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түзету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жұмыстарының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осындай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құруды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қамтиды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жетекші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іс-әрекетті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алдыңғы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кезеңінің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іс-әрекетінің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элементтерімен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"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алдыңғы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іс-әрекеттердің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П.Я.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Гальпериннің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іс-әрекетін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кезең-кезеңімен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жүйелі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теориясына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сүйене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"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жүреді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515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7225" y="317935"/>
            <a:ext cx="9547320" cy="1760248"/>
          </a:xfrm>
        </p:spPr>
        <p:txBody>
          <a:bodyPr>
            <a:norm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Түзету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проксимальды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аймағын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диагностика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дамудың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көтеру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қолданылатын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түзету-педагогикалық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құралдардың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барабар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жасалуы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Двойная стрелка влево/вправо 3"/>
          <p:cNvSpPr/>
          <p:nvPr/>
        </p:nvSpPr>
        <p:spPr>
          <a:xfrm rot="5400000">
            <a:off x="3792684" y="2393374"/>
            <a:ext cx="2175160" cy="15447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3455" y="4793673"/>
            <a:ext cx="8797636" cy="16486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Психологиялық-педагогикалық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түзету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жұмыстарының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бағыттары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352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3480" y="0"/>
            <a:ext cx="8596668" cy="1320800"/>
          </a:xfrm>
        </p:spPr>
        <p:txBody>
          <a:bodyPr/>
          <a:lstStyle/>
          <a:p>
            <a:pPr algn="ctr"/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Психологиялық-педагогикалық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түзету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жұмыстары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106759"/>
              </p:ext>
            </p:extLst>
          </p:nvPr>
        </p:nvGraphicFramePr>
        <p:xfrm>
          <a:off x="207818" y="1209964"/>
          <a:ext cx="11776364" cy="5447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8182">
                  <a:extLst>
                    <a:ext uri="{9D8B030D-6E8A-4147-A177-3AD203B41FA5}">
                      <a16:colId xmlns:a16="http://schemas.microsoft.com/office/drawing/2014/main" val="4127066716"/>
                    </a:ext>
                  </a:extLst>
                </a:gridCol>
                <a:gridCol w="5888182">
                  <a:extLst>
                    <a:ext uri="{9D8B030D-6E8A-4147-A177-3AD203B41FA5}">
                      <a16:colId xmlns:a16="http://schemas.microsoft.com/office/drawing/2014/main" val="967428143"/>
                    </a:ext>
                  </a:extLst>
                </a:gridCol>
              </a:tblGrid>
              <a:tr h="392716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Бағыттары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Міндеттері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743666"/>
                  </a:ext>
                </a:extLst>
              </a:tr>
              <a:tr h="3043552">
                <a:tc>
                  <a:txBody>
                    <a:bodyPr/>
                    <a:lstStyle/>
                    <a:p>
                      <a:r>
                        <a:rPr lang="ru-RU" dirty="0" smtClean="0"/>
                        <a:t>Баланың </a:t>
                      </a:r>
                      <a:r>
                        <a:rPr lang="ru-RU" dirty="0" err="1" smtClean="0"/>
                        <a:t>эмоционалды-еріктік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саласының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дамуының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бұзылуы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адекватты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икемді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өзін-өзі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бағалауды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қалыптастыру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табысты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қызмет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жағдайларын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жасау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балалардың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жетістікке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деген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ынтасын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қалыптастыру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рефлексияны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жауапкершілік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сезімін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дамыту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ерік-жігерді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тәрбиелеу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оқушылар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мен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жасөспірімдер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үшін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эмоционалды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қабылдау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атмосферасын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қамтамасыз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қорқыныш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үрей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мен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күйзелісті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азайту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 б.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11390"/>
                  </a:ext>
                </a:extLst>
              </a:tr>
              <a:tr h="1865403">
                <a:tc>
                  <a:txBody>
                    <a:bodyPr/>
                    <a:lstStyle/>
                    <a:p>
                      <a:r>
                        <a:rPr lang="ru-RU" dirty="0" smtClean="0"/>
                        <a:t>Баланың </a:t>
                      </a:r>
                      <a:r>
                        <a:rPr lang="ru-RU" dirty="0" err="1" smtClean="0"/>
                        <a:t>тиімді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қарым-қатынас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дағдыларын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қалыптаспауы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мінез-құлық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ережелері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мен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нормаларын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қалыптастыру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табысты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қарым-қатынас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дағдыларын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дамыту;бірлескен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қызмет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дағдыларын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қалыптастыру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сыртқы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бағалауды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сыни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тұрғыдан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қабылдау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қабілетін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дамыту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оқушылар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мен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жасөспірімдер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үшін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 б.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653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357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208546"/>
              </p:ext>
            </p:extLst>
          </p:nvPr>
        </p:nvGraphicFramePr>
        <p:xfrm>
          <a:off x="303790" y="373351"/>
          <a:ext cx="11029228" cy="5570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4614">
                  <a:extLst>
                    <a:ext uri="{9D8B030D-6E8A-4147-A177-3AD203B41FA5}">
                      <a16:colId xmlns:a16="http://schemas.microsoft.com/office/drawing/2014/main" val="2931588588"/>
                    </a:ext>
                  </a:extLst>
                </a:gridCol>
                <a:gridCol w="5514614">
                  <a:extLst>
                    <a:ext uri="{9D8B030D-6E8A-4147-A177-3AD203B41FA5}">
                      <a16:colId xmlns:a16="http://schemas.microsoft.com/office/drawing/2014/main" val="1969537228"/>
                    </a:ext>
                  </a:extLst>
                </a:gridCol>
              </a:tblGrid>
              <a:tr h="530499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Бағыттары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Міндеттері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979631"/>
                  </a:ext>
                </a:extLst>
              </a:tr>
              <a:tr h="212200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Баланың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танымдық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дамуының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бұзылуы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қызметтің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бағдарлы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негізін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қалыптастыру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жоғары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психикалық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функцияларды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дамыту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назар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сақтау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ойлау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сөйлеу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ауызша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вербалды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емес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интеллектті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дамыту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 б.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134853"/>
                  </a:ext>
                </a:extLst>
              </a:tr>
              <a:tr h="2917750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Психомоторлық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дамудың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ерекшеліктерібала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гиперактивтілік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гиперактивтілік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қозғалтқыштың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бұзылуы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 б.)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балалардың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күнделікті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өмірінде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қозғалыс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жүктемесін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ұтымды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бөлу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еркін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реттеуді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белсендіру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үшін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ережелерге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сәйкес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ашық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ойындарды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пайдалану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еркін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ойындар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мен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жаттығуларды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серуенде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әр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түрлі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іс-әрекеттерді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бөлу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үшін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сабақтарда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мотор "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үзілістерін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пайдалану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 б.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930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00108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1054</Words>
  <Application>Microsoft Office PowerPoint</Application>
  <PresentationFormat>Широкоэкранный</PresentationFormat>
  <Paragraphs>70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Trebuchet MS</vt:lpstr>
      <vt:lpstr>Wingdings 3</vt:lpstr>
      <vt:lpstr>Аспект</vt:lpstr>
      <vt:lpstr>№1 лекция </vt:lpstr>
      <vt:lpstr>Презентация PowerPoint</vt:lpstr>
      <vt:lpstr>Презентация PowerPoint</vt:lpstr>
      <vt:lpstr>Презентация PowerPoint</vt:lpstr>
      <vt:lpstr>Презентация PowerPoint</vt:lpstr>
      <vt:lpstr>Скотарева Е. М. психологиялық-педагогикалық түзету мақсаттарын қоюда үш әмбебап бағытты анықтайды:</vt:lpstr>
      <vt:lpstr>Презентация PowerPoint</vt:lpstr>
      <vt:lpstr>Психологиялық-педагогикалық түзету жұмыстары</vt:lpstr>
      <vt:lpstr>Презентация PowerPoint</vt:lpstr>
      <vt:lpstr>Презентация PowerPoint</vt:lpstr>
      <vt:lpstr>Психологиялық-педагогикалық түзету міндеттері:</vt:lpstr>
      <vt:lpstr>Презентация PowerPoint</vt:lpstr>
      <vt:lpstr>Баланың психикалық дамуының бұзылуының келесі деңгейлері бөлінеді: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№1 лекция </dc:title>
  <dc:creator>Anel</dc:creator>
  <cp:lastModifiedBy>Anel</cp:lastModifiedBy>
  <cp:revision>6</cp:revision>
  <dcterms:created xsi:type="dcterms:W3CDTF">2022-08-31T17:44:37Z</dcterms:created>
  <dcterms:modified xsi:type="dcterms:W3CDTF">2022-08-31T18:30:36Z</dcterms:modified>
</cp:coreProperties>
</file>